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38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2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09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27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35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75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85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0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25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52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39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3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7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47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1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2885-FD47-441F-9B73-B48FDD5DAEB5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3CC939-1EF1-4CC6-912B-D004EEC50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1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Anatomie en pathologie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H4 </a:t>
            </a:r>
          </a:p>
          <a:p>
            <a:r>
              <a:rPr lang="nl-NL" dirty="0" smtClean="0"/>
              <a:t>vaatvoorziening van het hoofd-hals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8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r>
              <a:rPr lang="nl-NL" dirty="0" smtClean="0"/>
              <a:t>Waar de grote arteriën dicht onder de huid liggen is dit goed te voelen (polsslagader halsslagader)</a:t>
            </a:r>
          </a:p>
          <a:p>
            <a:r>
              <a:rPr lang="nl-NL" dirty="0" smtClean="0"/>
              <a:t>Grote arteriën vertakken zich in steeds kleinere slagaders (arteriolen)</a:t>
            </a:r>
          </a:p>
          <a:p>
            <a:r>
              <a:rPr lang="nl-NL" dirty="0" smtClean="0"/>
              <a:t>De wand van arteriolen bevat spierweefsel</a:t>
            </a:r>
          </a:p>
          <a:p>
            <a:r>
              <a:rPr lang="nl-NL" dirty="0" smtClean="0"/>
              <a:t>Hierdoor kunnen ze </a:t>
            </a:r>
            <a:r>
              <a:rPr lang="nl-NL" dirty="0"/>
              <a:t>v</a:t>
            </a:r>
            <a:r>
              <a:rPr lang="nl-NL" dirty="0" smtClean="0"/>
              <a:t>erwijden en vernauwen</a:t>
            </a:r>
          </a:p>
          <a:p>
            <a:r>
              <a:rPr lang="nl-NL" dirty="0" smtClean="0"/>
              <a:t>Op deze manier kunnen ze de doorbloeding van een orgaan heel precies regelen</a:t>
            </a:r>
          </a:p>
          <a:p>
            <a:r>
              <a:rPr lang="nl-NL" dirty="0" smtClean="0"/>
              <a:t>Wanneer een orgaan arbeid moet verrichten gaan de arteriolen open. </a:t>
            </a:r>
          </a:p>
          <a:p>
            <a:r>
              <a:rPr lang="nl-NL" dirty="0" smtClean="0"/>
              <a:t>In rust vernauwen ze weer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6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304572" cy="576064"/>
          </a:xfrm>
        </p:spPr>
        <p:txBody>
          <a:bodyPr>
            <a:normAutofit/>
          </a:bodyPr>
          <a:lstStyle/>
          <a:p>
            <a:r>
              <a:rPr lang="nl-NL" dirty="0" smtClean="0"/>
              <a:t>Het capillaire stelsel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3249591" cy="274590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124744"/>
            <a:ext cx="3298784" cy="453015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kleinste arteriolen gaan over in de haarvaten (capillairen)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Zeer dicht netwerk binnen de weefsels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Zeer kleine vaatjes met dunne wanden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In de capillairen vindt uitwisseling van stoffen plaats </a:t>
            </a:r>
            <a:r>
              <a:rPr lang="nl-NL" dirty="0" err="1" smtClean="0"/>
              <a:t>tss</a:t>
            </a:r>
            <a:r>
              <a:rPr lang="nl-NL" dirty="0" smtClean="0"/>
              <a:t> bloed en weefsels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wand is zo dun dat verschillende stoffen hier doorheen kunnen passeren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Aan het begin van de </a:t>
            </a:r>
            <a:r>
              <a:rPr lang="nl-NL" dirty="0" err="1" smtClean="0"/>
              <a:t>capilairen</a:t>
            </a:r>
            <a:r>
              <a:rPr lang="nl-NL" dirty="0" smtClean="0"/>
              <a:t> wordt h20 uit het bloed aan de weefsels afgestaan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Hierdoor wordt het bloed zuurstofarm</a:t>
            </a:r>
          </a:p>
          <a:p>
            <a:r>
              <a:rPr lang="nl-NL" dirty="0" smtClean="0"/>
              <a:t>In het 1</a:t>
            </a:r>
            <a:r>
              <a:rPr lang="nl-NL" baseline="30000" dirty="0" smtClean="0"/>
              <a:t>e</a:t>
            </a:r>
            <a:r>
              <a:rPr lang="nl-NL" dirty="0" smtClean="0"/>
              <a:t> deel van de capillairen worden voedingsstoffen uit het bloed aan de weefsels afgegeven</a:t>
            </a:r>
          </a:p>
          <a:p>
            <a:r>
              <a:rPr lang="nl-NL" dirty="0" smtClean="0"/>
              <a:t>Aan het eind van de capillairen worden afvalstoffen van de weefsels in het bloed opgenomen en daarna afgevoerd</a:t>
            </a:r>
            <a:endParaRPr lang="nl-NL" dirty="0"/>
          </a:p>
        </p:txBody>
      </p:sp>
      <p:pic>
        <p:nvPicPr>
          <p:cNvPr id="4" name="Afbeelding 3" descr="Schema van de microcirculat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33782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7832" cy="105959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Venen </a:t>
            </a:r>
            <a:r>
              <a:rPr lang="nl-NL" sz="2800" dirty="0" smtClean="0"/>
              <a:t>(afkorting v)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1320246"/>
            <a:ext cx="7567832" cy="470104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Haarvaten verenigen zich langzaam tot grotere vaten (venen) 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Deze bevatten zuurstofarm bloed en de afvalstoffen  uit de weefsels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Bloeddruk neemt af omdat het de nauwe haarvaten moet passeren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Wanden van de venen zijn dunner dan die van de arteriën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Door de lage bloeddruk zou het bloed terug kunnen stromen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Dit wordt voorkomen doordat venen kleppen bevatten die verhinderen dat het bloed terug stroomt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Venen verenigen zich tot grotere vaten , en het bloed komt weer bij het hart terecht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belangrijkste venen van het hoofd </a:t>
            </a:r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zijn:</a:t>
            </a:r>
          </a:p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vena jugularis interna </a:t>
            </a:r>
            <a:endParaRPr lang="nl-NL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vena jugularis externa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1600" b="1" dirty="0"/>
          </a:p>
        </p:txBody>
      </p:sp>
      <p:pic>
        <p:nvPicPr>
          <p:cNvPr id="6" name="Afbeelding 5" descr="Kleurplaat hoofd - Afb 13475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304572" cy="6275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Arteriële aanvoer van het hoofd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19"/>
          <a:stretch/>
        </p:blipFill>
        <p:spPr>
          <a:xfrm>
            <a:off x="1026683" y="1705970"/>
            <a:ext cx="3317924" cy="409929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124744"/>
            <a:ext cx="3298784" cy="453015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Het arteriële (zuurstofrijke) bloed verlaat het hart en komt in de aorta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Aorta is de hoofdslagader van het lichaam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aorta loopt eerst een stukje omhoog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Na ca. 10 cm in een boog naar beneden te gaan (de aortaboog)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In de aortaboog splitsen de 2 belangrijkste arteriën voor het hoofd zich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Dit zijn de linker en de rechter halsslagader (</a:t>
            </a:r>
            <a:r>
              <a:rPr lang="nl-NL" dirty="0" err="1" smtClean="0"/>
              <a:t>arteria</a:t>
            </a:r>
            <a:r>
              <a:rPr lang="nl-NL" dirty="0" smtClean="0"/>
              <a:t> carotis)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Ze verzorgen de linker en rechter helft van het hoofd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7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brightnessContrast bright="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5969" r="13890" b="4765"/>
          <a:stretch/>
        </p:blipFill>
        <p:spPr>
          <a:xfrm>
            <a:off x="971600" y="1268760"/>
            <a:ext cx="3349120" cy="353648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548680"/>
            <a:ext cx="3298784" cy="547260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</a:t>
            </a:r>
            <a:r>
              <a:rPr lang="nl-NL" dirty="0" err="1" smtClean="0"/>
              <a:t>arteria</a:t>
            </a:r>
            <a:r>
              <a:rPr lang="nl-NL" dirty="0" smtClean="0"/>
              <a:t> carotis loopt vanaf de aortaboog naar boven langs de luchtpijp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Ter hoogte van het strottenhoofdsplits de arterie zich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Deze interne tak (</a:t>
            </a:r>
            <a:r>
              <a:rPr lang="nl-NL" dirty="0" err="1" smtClean="0"/>
              <a:t>arteria</a:t>
            </a:r>
            <a:r>
              <a:rPr lang="nl-NL" dirty="0" smtClean="0"/>
              <a:t> carotis interna)gaat de schedel in nar de hersenen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externe tak (</a:t>
            </a:r>
            <a:r>
              <a:rPr lang="nl-NL" dirty="0" err="1" smtClean="0"/>
              <a:t>arteria</a:t>
            </a:r>
            <a:r>
              <a:rPr lang="nl-NL" dirty="0" smtClean="0"/>
              <a:t> carotis externa verzorgt de weefsels en organen die zich in het aangezichtsschedel bevinden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Deze arterie heeft ook aftakkingen naar het gezicht, zijkant van het hoofd en het achterhoofd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err="1" smtClean="0"/>
              <a:t>Arteria</a:t>
            </a:r>
            <a:r>
              <a:rPr lang="nl-NL" dirty="0" smtClean="0"/>
              <a:t> wordt vaak afgekort met 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304572" cy="84357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De veneuze afvoer van het hoofd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5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43608" y="1412776"/>
            <a:ext cx="3386138" cy="252860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196752"/>
            <a:ext cx="3298784" cy="482453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Zuurstofarm bloed uit de weefsels verzamelt zich in de aders (venen)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Venen lopen vanaf de weefsels naar het hart toe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Naar het hart toe worden venen groter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Het verloop van de arteriën en de venen is vergelijkbaar in het hoofd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Venen lopen naar het hart, arteriën lopen er van af</a:t>
            </a:r>
          </a:p>
          <a:p>
            <a:r>
              <a:rPr lang="nl-NL" dirty="0" smtClean="0"/>
              <a:t>2 belangrijkste venen van het hoofd zijn de vena jugularis interna en de vena jugularis externa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1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r>
              <a:rPr lang="nl-NL" dirty="0" smtClean="0"/>
              <a:t>Deze verenigen zich ter hoogte van het strottenhoofd</a:t>
            </a:r>
          </a:p>
          <a:p>
            <a:r>
              <a:rPr lang="nl-NL" dirty="0" smtClean="0"/>
              <a:t>Dan </a:t>
            </a:r>
            <a:r>
              <a:rPr lang="nl-NL" dirty="0" smtClean="0"/>
              <a:t>wordt het de vena jugularis</a:t>
            </a:r>
          </a:p>
          <a:p>
            <a:r>
              <a:rPr lang="nl-NL" dirty="0" smtClean="0"/>
              <a:t>Dit is de hoofdvene van de hals</a:t>
            </a:r>
          </a:p>
          <a:p>
            <a:r>
              <a:rPr lang="nl-NL" dirty="0" smtClean="0"/>
              <a:t>Uiteindelijk komt de vena jugularis uit in de bovenste holle ader</a:t>
            </a:r>
          </a:p>
          <a:p>
            <a:r>
              <a:rPr lang="nl-NL" dirty="0" smtClean="0"/>
              <a:t>De bovenste holle ader komt uit in het </a:t>
            </a:r>
            <a:r>
              <a:rPr lang="nl-NL" dirty="0" smtClean="0"/>
              <a:t>hart</a:t>
            </a:r>
            <a:endParaRPr lang="nl-NL" dirty="0" smtClean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5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3" t="7742" r="4616" b="10677"/>
          <a:stretch/>
        </p:blipFill>
        <p:spPr>
          <a:xfrm>
            <a:off x="2483768" y="3349072"/>
            <a:ext cx="4320480" cy="29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was het doel van de les?</a:t>
            </a:r>
            <a:br>
              <a:rPr lang="nl-NL" dirty="0" smtClean="0"/>
            </a:br>
            <a:r>
              <a:rPr lang="nl-NL" dirty="0" smtClean="0"/>
              <a:t>Heb je dat behaald?</a:t>
            </a:r>
            <a:endParaRPr lang="nl-NL" dirty="0"/>
          </a:p>
        </p:txBody>
      </p:sp>
      <p:pic>
        <p:nvPicPr>
          <p:cNvPr id="5" name="Afbeelding 4" descr="gebaar: klaar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begrippenlijst</a:t>
            </a:r>
            <a:br>
              <a:rPr lang="nl-NL" dirty="0" smtClean="0"/>
            </a:br>
            <a:r>
              <a:rPr lang="nl-NL" dirty="0" smtClean="0"/>
              <a:t>puntsgewijze samenstelling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 descr="Sclera picto'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2996952"/>
            <a:ext cx="3611656" cy="3611656"/>
          </a:xfrm>
        </p:spPr>
      </p:pic>
    </p:spTree>
    <p:extLst>
      <p:ext uri="{BB962C8B-B14F-4D97-AF65-F5344CB8AC3E}">
        <p14:creationId xmlns:p14="http://schemas.microsoft.com/office/powerpoint/2010/main" val="384353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485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Weefsels die goed functioneren hebben een goede bloedvoorziening nodig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brengt zuurstof en voedingsstoffen naar weefsels toe te brengen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voert afvalproducten en koolzuur: CO2 af 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speelt een rol lichaamsafweer tegen ziektekiemen, door de witte bloedcellen worden de ziektekiemen onschadelijk gemaakt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Bloedva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 beschadiging kan bloedverlies beperkt blijven omdat bloed stolt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Bloedstolling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door de bloedstollingsfactoren en bloedplaatjes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Bloed - CCG AH2 - Lesmateriaal - Wikiwijsleermiddelenple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22669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09028" cy="483534"/>
          </a:xfrm>
        </p:spPr>
        <p:txBody>
          <a:bodyPr>
            <a:noAutofit/>
          </a:bodyPr>
          <a:lstStyle/>
          <a:p>
            <a:r>
              <a:rPr lang="nl-NL" sz="2600" dirty="0" smtClean="0"/>
              <a:t>Wist je?</a:t>
            </a:r>
            <a:endParaRPr lang="nl-NL" sz="2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9592" y="927236"/>
            <a:ext cx="7423816" cy="46021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Het menselijk lichaam heeft circa 3,5-5 liter bloed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+/- 20% daarvan gaat naar het hoofd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En…dat dit: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hersenen in staat te stellen hun taak uit te oefenen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eze intensieve stofwisseling hebben de hersenen een goede bloedvoorziening nodig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dat: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Indien bloedtoevoer naar de hersenen wordt onderbroken, ontstaat er na enkele minuten al onherstelbare schade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inleiding | Bloedtransfus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98" y="116632"/>
            <a:ext cx="1489742" cy="21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/>
          </a:bodyPr>
          <a:lstStyle/>
          <a:p>
            <a:r>
              <a:rPr lang="nl-NL" dirty="0" smtClean="0"/>
              <a:t>Wanneer er een bloedtekort voor de hersenen dreigt, treedt het bloedvatstelsel in werking</a:t>
            </a:r>
          </a:p>
          <a:p>
            <a:r>
              <a:rPr lang="nl-NL" dirty="0" smtClean="0"/>
              <a:t>Geprobeerd wordt om de bloedvoorziening van de hersenen zo lang mogelijk veilig te stellen</a:t>
            </a:r>
          </a:p>
          <a:p>
            <a:r>
              <a:rPr lang="nl-NL" dirty="0" smtClean="0"/>
              <a:t>Dit is mogelijk doordat bloedvaten zich kunnen vernauwen</a:t>
            </a:r>
          </a:p>
          <a:p>
            <a:r>
              <a:rPr lang="nl-NL" dirty="0" smtClean="0"/>
              <a:t>De rest van het lichaam krijgt tijdelijk minder bloed omdat het daar vernauwd</a:t>
            </a:r>
          </a:p>
          <a:p>
            <a:r>
              <a:rPr lang="nl-NL" dirty="0" smtClean="0"/>
              <a:t>De vaten in het hoofd blijven zo ver mogelijk geopend</a:t>
            </a:r>
          </a:p>
          <a:p>
            <a:r>
              <a:rPr lang="nl-NL" dirty="0" smtClean="0"/>
              <a:t>De hersenen krijgen dan zo veel mogelijk bloed aangeboden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2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120996" cy="55554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mens heeft een gesloten bloedsomloop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616" y="2132856"/>
            <a:ext cx="6919760" cy="3522042"/>
          </a:xfrm>
        </p:spPr>
        <p:txBody>
          <a:bodyPr>
            <a:normAutofit/>
          </a:bodyPr>
          <a:lstStyle/>
          <a:p>
            <a:r>
              <a:rPr lang="nl-NL" sz="1800" b="1" dirty="0" smtClean="0"/>
              <a:t>Het systeem bestaat uit:</a:t>
            </a:r>
          </a:p>
          <a:p>
            <a:endParaRPr lang="nl-NL" sz="1800" b="1" dirty="0" smtClean="0"/>
          </a:p>
          <a:p>
            <a:r>
              <a:rPr lang="nl-NL" sz="1800" b="1" dirty="0" smtClean="0"/>
              <a:t>het hart</a:t>
            </a:r>
          </a:p>
          <a:p>
            <a:r>
              <a:rPr lang="nl-NL" sz="1800" b="1" dirty="0"/>
              <a:t>d</a:t>
            </a:r>
            <a:r>
              <a:rPr lang="nl-NL" sz="1800" b="1" dirty="0" smtClean="0"/>
              <a:t>e slagaders = arteriën </a:t>
            </a:r>
          </a:p>
          <a:p>
            <a:r>
              <a:rPr lang="nl-NL" sz="1800" b="1" dirty="0" smtClean="0"/>
              <a:t>de haarvaten = capillairen</a:t>
            </a:r>
          </a:p>
          <a:p>
            <a:r>
              <a:rPr lang="nl-NL" sz="1800" b="1" dirty="0" smtClean="0"/>
              <a:t>de aders =venen</a:t>
            </a:r>
            <a:endParaRPr lang="nl-NL" sz="1800" b="1" dirty="0"/>
          </a:p>
        </p:txBody>
      </p:sp>
      <p:pic>
        <p:nvPicPr>
          <p:cNvPr id="7" name="Afbeelding 6" descr="Oberflächliche Arterien des Kopfes, die A. auricularis posterior is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08" y="2127951"/>
            <a:ext cx="2952328" cy="30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Doel: </a:t>
            </a:r>
            <a:r>
              <a:rPr lang="nl-NL" dirty="0" smtClean="0"/>
              <a:t>inzicht in vaatvoorziening hoofd en halsgebied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9599" y="1930400"/>
            <a:ext cx="4970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1: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Lees het hoofdstuk door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Lees de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verder door.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ijdelijke aanduiding voor inhoud 6" descr="Bestand:Bloedsomloop.jpg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2502089"/>
            <a:ext cx="3888432" cy="3888432"/>
          </a:xfrm>
        </p:spPr>
      </p:pic>
    </p:spTree>
    <p:extLst>
      <p:ext uri="{BB962C8B-B14F-4D97-AF65-F5344CB8AC3E}">
        <p14:creationId xmlns:p14="http://schemas.microsoft.com/office/powerpoint/2010/main" val="314842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Doel: </a:t>
            </a:r>
            <a:r>
              <a:rPr lang="nl-NL" dirty="0" smtClean="0"/>
              <a:t>inzicht in vaatvoorziening hoofd en halsgebied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9599" y="1930400"/>
            <a:ext cx="4970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2: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Zet hierna bij het schematisch overzicht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Pag. 28 invullen met rood en blauw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Weet je het even niet?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Dan maakt je gebruik van je aantekeningen van de lessen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A&amp;P en internet en het lesboek de Jonge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ijdelijke aanduiding voor inhoud 6" descr="Bestand:Bloedsomloop.jpg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2502089"/>
            <a:ext cx="3888432" cy="3888432"/>
          </a:xfrm>
        </p:spPr>
      </p:pic>
    </p:spTree>
    <p:extLst>
      <p:ext uri="{BB962C8B-B14F-4D97-AF65-F5344CB8AC3E}">
        <p14:creationId xmlns:p14="http://schemas.microsoft.com/office/powerpoint/2010/main" val="32276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304572" cy="987590"/>
          </a:xfrm>
        </p:spPr>
        <p:txBody>
          <a:bodyPr/>
          <a:lstStyle/>
          <a:p>
            <a:r>
              <a:rPr lang="nl-NL" dirty="0" smtClean="0"/>
              <a:t>Het hart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9" b="17678"/>
          <a:stretch/>
        </p:blipFill>
        <p:spPr>
          <a:xfrm>
            <a:off x="1043608" y="836712"/>
            <a:ext cx="3333047" cy="468052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268760"/>
            <a:ext cx="3298784" cy="438613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Bloed moet rond stromen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Dit om de weefsels in staat te stellen continue  stoffen uit het bloed op te nemen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Ook om afvalstoffen af te staan aan het bloed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Om het bloed te laten stromen fungeert het hart als een zuig-perspomp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Het hart heeft een veel sterkere werking als perspomp dan als zuigpomp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Er zijn dan ook buiten het hart werkende krachten nodig om genoeg bloed terug te krijgen naar het 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7984" y="476672"/>
            <a:ext cx="3592604" cy="843574"/>
          </a:xfrm>
        </p:spPr>
        <p:txBody>
          <a:bodyPr>
            <a:normAutofit/>
          </a:bodyPr>
          <a:lstStyle/>
          <a:p>
            <a:r>
              <a:rPr lang="nl-NL" dirty="0" smtClean="0"/>
              <a:t>De arteriën (slagaders)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2664296" cy="266429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3607392" cy="431413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Via </a:t>
            </a:r>
            <a:r>
              <a:rPr lang="nl-NL" dirty="0"/>
              <a:t>a</a:t>
            </a:r>
            <a:r>
              <a:rPr lang="nl-NL" dirty="0" smtClean="0"/>
              <a:t>rteriën wordt het bloed van het hart naar de weefsels vervoerd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Het hart heeft een pulserende werking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Stootsgewijs wordt bloed in de arteriën gepompt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Hierdoor zal de bloeddruk oplopen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Om het drukverschil op te kunnen vangen zitten er in de wand elastische vezels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Hierdoor kan de arterie uitgerekt worden wanneer de bloeddruk stijgt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Wanneer de bloeddruk daalt wordt de arterie nauwer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996</Words>
  <Application>Microsoft Office PowerPoint</Application>
  <PresentationFormat>Diavoorstelling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Facet</vt:lpstr>
      <vt:lpstr>Anatomie en pathologie </vt:lpstr>
      <vt:lpstr>Introductie</vt:lpstr>
      <vt:lpstr>Wist je?</vt:lpstr>
      <vt:lpstr>PowerPoint-presentatie</vt:lpstr>
      <vt:lpstr>De mens heeft een gesloten bloedsomloop </vt:lpstr>
      <vt:lpstr>Doel: inzicht in vaatvoorziening hoofd en halsgebied</vt:lpstr>
      <vt:lpstr>Doel: inzicht in vaatvoorziening hoofd en halsgebied</vt:lpstr>
      <vt:lpstr>Het hart</vt:lpstr>
      <vt:lpstr>De arteriën (slagaders)</vt:lpstr>
      <vt:lpstr>PowerPoint-presentatie</vt:lpstr>
      <vt:lpstr>Het capillaire stelsel</vt:lpstr>
      <vt:lpstr>PowerPoint-presentatie</vt:lpstr>
      <vt:lpstr>Venen (afkorting v)</vt:lpstr>
      <vt:lpstr>Arteriële aanvoer van het hoofd</vt:lpstr>
      <vt:lpstr>PowerPoint-presentatie</vt:lpstr>
      <vt:lpstr>De veneuze afvoer van het hoofd</vt:lpstr>
      <vt:lpstr>PowerPoint-presentatie</vt:lpstr>
      <vt:lpstr>Wat was het doel van de les? Heb je dat behaald?</vt:lpstr>
      <vt:lpstr>Huiswerk:  begrippenlijst puntsgewijze samenstelling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</dc:title>
  <dc:creator>J. van den Berg</dc:creator>
  <cp:lastModifiedBy>Jannet van den Berg</cp:lastModifiedBy>
  <cp:revision>27</cp:revision>
  <dcterms:created xsi:type="dcterms:W3CDTF">2011-11-20T19:20:34Z</dcterms:created>
  <dcterms:modified xsi:type="dcterms:W3CDTF">2017-01-08T14:11:27Z</dcterms:modified>
</cp:coreProperties>
</file>